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10"/>
  </p:notesMasterIdLst>
  <p:handoutMasterIdLst>
    <p:handoutMasterId r:id="rId11"/>
  </p:handoutMasterIdLst>
  <p:sldIdLst>
    <p:sldId id="256" r:id="rId2"/>
    <p:sldId id="291" r:id="rId3"/>
    <p:sldId id="310" r:id="rId4"/>
    <p:sldId id="312" r:id="rId5"/>
    <p:sldId id="305" r:id="rId6"/>
    <p:sldId id="306" r:id="rId7"/>
    <p:sldId id="262" r:id="rId8"/>
    <p:sldId id="260" r:id="rId9"/>
  </p:sldIdLst>
  <p:sldSz cx="12192000" cy="68580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997" autoAdjust="0"/>
    <p:restoredTop sz="93333" autoAdjust="0"/>
  </p:normalViewPr>
  <p:slideViewPr>
    <p:cSldViewPr snapToGrid="0">
      <p:cViewPr varScale="1">
        <p:scale>
          <a:sx n="58" d="100"/>
          <a:sy n="58" d="100"/>
        </p:scale>
        <p:origin x="6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5"/>
          </a:xfrm>
          <a:prstGeom prst="rect">
            <a:avLst/>
          </a:prstGeom>
        </p:spPr>
        <p:txBody>
          <a:bodyPr vert="horz" lIns="93176" tIns="46588" rIns="93176" bIns="46588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5"/>
          </a:xfrm>
          <a:prstGeom prst="rect">
            <a:avLst/>
          </a:prstGeom>
        </p:spPr>
        <p:txBody>
          <a:bodyPr vert="horz" lIns="93176" tIns="46588" rIns="93176" bIns="46588" rtlCol="0"/>
          <a:lstStyle>
            <a:lvl1pPr algn="r">
              <a:defRPr sz="1200"/>
            </a:lvl1pPr>
          </a:lstStyle>
          <a:p>
            <a:fld id="{9AB184E9-613B-483C-B069-4AD117F5DEE1}" type="datetimeFigureOut">
              <a:rPr lang="en-US" smtClean="0"/>
              <a:t>9/6/2019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8"/>
            <a:ext cx="3037840" cy="466434"/>
          </a:xfrm>
          <a:prstGeom prst="rect">
            <a:avLst/>
          </a:prstGeom>
        </p:spPr>
        <p:txBody>
          <a:bodyPr vert="horz" lIns="93176" tIns="46588" rIns="93176" bIns="46588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8"/>
            <a:ext cx="3037840" cy="466434"/>
          </a:xfrm>
          <a:prstGeom prst="rect">
            <a:avLst/>
          </a:prstGeom>
        </p:spPr>
        <p:txBody>
          <a:bodyPr vert="horz" lIns="93176" tIns="46588" rIns="93176" bIns="46588" rtlCol="0" anchor="b"/>
          <a:lstStyle>
            <a:lvl1pPr algn="r">
              <a:defRPr sz="1200"/>
            </a:lvl1pPr>
          </a:lstStyle>
          <a:p>
            <a:fld id="{C66237BC-9605-49EB-8A17-F8C00703B2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29347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0A5F65-2276-467B-BFB2-B758245CA07A}" type="datetimeFigureOut">
              <a:rPr lang="en-US" smtClean="0"/>
              <a:t>9/6/2019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617589-CF32-44E7-B332-1CEE522FB39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31612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 Mechanism that is Reasonably comparable to a button, Key, or Icon. One of these mechanisms must exist for closed captions on navigation devices. And one must exists for each closed captions and video description on digital apparatus. </a:t>
            </a:r>
          </a:p>
          <a:p>
            <a:r>
              <a:rPr lang="en-US" dirty="0"/>
              <a:t>Things we know about the mechanism: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Not necessarily a single step.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Not reasonable if user has to turn device off, then on, to activate.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Not required to be accessed the same way as sighted.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Voice control cannot be the sole means of activation for closed captioning.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Gesture controls are ok as long as they are simple and easy to use.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DD099-9640-4D9A-BAD1-B15F62C3D494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35372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269" y="1122363"/>
            <a:ext cx="9001462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269" y="3602038"/>
            <a:ext cx="9001462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C2873-0204-424D-8236-181F116088CE}" type="datetimeFigureOut">
              <a:rPr lang="en-US" smtClean="0"/>
              <a:t>9/6/2019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896B8-909A-47FF-A1FC-2E1C3F22C5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96628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289372"/>
            <a:ext cx="10367564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3806" y="621321"/>
            <a:ext cx="10367564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65998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C2873-0204-424D-8236-181F116088CE}" type="datetimeFigureOut">
              <a:rPr lang="en-US" smtClean="0"/>
              <a:t>9/6/2019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896B8-909A-47FF-A1FC-2E1C3F22C5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1114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204820"/>
            <a:ext cx="1035376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C2873-0204-424D-8236-181F116088CE}" type="datetimeFigureOut">
              <a:rPr lang="en-US" smtClean="0"/>
              <a:t>9/6/2019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896B8-909A-47FF-A1FC-2E1C3F22C5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87455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04821"/>
            <a:ext cx="1035376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C2873-0204-424D-8236-181F116088CE}" type="datetimeFigureOut">
              <a:rPr lang="en-US" smtClean="0"/>
              <a:t>9/6/2019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896B8-909A-47FF-A1FC-2E1C3F22C5E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36612" y="73524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57956" y="297209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887820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2126942"/>
            <a:ext cx="10355327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650556"/>
            <a:ext cx="10353763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C2873-0204-424D-8236-181F116088CE}" type="datetimeFigureOut">
              <a:rPr lang="en-US" smtClean="0"/>
              <a:t>9/6/2019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896B8-909A-47FF-A1FC-2E1C3F22C5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95902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2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4" y="2088319"/>
            <a:ext cx="3298956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4" y="2911624"/>
            <a:ext cx="329895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4878" y="2088320"/>
            <a:ext cx="329855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4878" y="2911624"/>
            <a:ext cx="329982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088320"/>
            <a:ext cx="3291211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6346" y="2911624"/>
            <a:ext cx="329121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C2873-0204-424D-8236-181F116088CE}" type="datetimeFigureOut">
              <a:rPr lang="en-US" smtClean="0"/>
              <a:t>9/6/2019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896B8-909A-47FF-A1FC-2E1C3F22C5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41803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4195899"/>
            <a:ext cx="329895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2020" y="2298987"/>
            <a:ext cx="2940050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772161"/>
            <a:ext cx="3298955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01" y="4195899"/>
            <a:ext cx="3298983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98987"/>
            <a:ext cx="293052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72160"/>
            <a:ext cx="3300336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423" y="4195899"/>
            <a:ext cx="3289900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52803" y="2298987"/>
            <a:ext cx="2932113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298" y="4772161"/>
            <a:ext cx="3294258" cy="1019037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C2873-0204-424D-8236-181F116088CE}" type="datetimeFigureOut">
              <a:rPr lang="en-US" smtClean="0"/>
              <a:t>9/6/2019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896B8-909A-47FF-A1FC-2E1C3F22C5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12367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C2873-0204-424D-8236-181F116088CE}" type="datetimeFigureOut">
              <a:rPr lang="en-US" smtClean="0"/>
              <a:t>9/6/2019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896B8-909A-47FF-A1FC-2E1C3F22C5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23978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599"/>
            <a:ext cx="254265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4" y="609599"/>
            <a:ext cx="7658705" cy="518160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C2873-0204-424D-8236-181F116088CE}" type="datetimeFigureOut">
              <a:rPr lang="en-US" smtClean="0"/>
              <a:t>9/6/2019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896B8-909A-47FF-A1FC-2E1C3F22C5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7619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C2873-0204-424D-8236-181F116088CE}" type="datetimeFigureOut">
              <a:rPr lang="en-US" smtClean="0"/>
              <a:t>9/6/2019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896B8-909A-47FF-A1FC-2E1C3F22C5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3164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244" y="657226"/>
            <a:ext cx="9733512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9244" y="3602038"/>
            <a:ext cx="9733512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C2873-0204-424D-8236-181F116088CE}" type="datetimeFigureOut">
              <a:rPr lang="en-US" smtClean="0"/>
              <a:t>9/6/2019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896B8-909A-47FF-A1FC-2E1C3F22C5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7304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88319"/>
            <a:ext cx="5106004" cy="370288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403" y="2088319"/>
            <a:ext cx="5094154" cy="370288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C2873-0204-424D-8236-181F116088CE}" type="datetimeFigureOut">
              <a:rPr lang="en-US" smtClean="0"/>
              <a:t>9/6/2019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896B8-909A-47FF-A1FC-2E1C3F22C5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8218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04" y="2088320"/>
            <a:ext cx="4879199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795" y="2912232"/>
            <a:ext cx="5107208" cy="28789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2003" y="2088320"/>
            <a:ext cx="4865554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912232"/>
            <a:ext cx="5095357" cy="28789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C2873-0204-424D-8236-181F116088CE}" type="datetimeFigureOut">
              <a:rPr lang="en-US" smtClean="0"/>
              <a:t>9/6/2019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896B8-909A-47FF-A1FC-2E1C3F22C5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9520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C2873-0204-424D-8236-181F116088CE}" type="datetimeFigureOut">
              <a:rPr lang="en-US" smtClean="0"/>
              <a:t>9/6/2019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896B8-909A-47FF-A1FC-2E1C3F22C5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7669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C2873-0204-424D-8236-181F116088CE}" type="datetimeFigureOut">
              <a:rPr lang="en-US" smtClean="0"/>
              <a:t>9/6/2019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896B8-909A-47FF-A1FC-2E1C3F22C5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2597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3932237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8064" y="609600"/>
            <a:ext cx="6189492" cy="5181600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2971800"/>
            <a:ext cx="3932237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C2873-0204-424D-8236-181F116088CE}" type="datetimeFigureOut">
              <a:rPr lang="en-US" smtClean="0"/>
              <a:t>9/6/2019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896B8-909A-47FF-A1FC-2E1C3F22C5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0877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7" y="609600"/>
            <a:ext cx="592977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4" y="758881"/>
            <a:ext cx="3255356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971800"/>
            <a:ext cx="5934950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C2873-0204-424D-8236-181F116088CE}" type="datetimeFigureOut">
              <a:rPr lang="en-US" smtClean="0"/>
              <a:t>9/6/2019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896B8-909A-47FF-A1FC-2E1C3F22C5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04133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96064"/>
            <a:ext cx="1035376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3C2873-0204-424D-8236-181F116088CE}" type="datetimeFigureOut">
              <a:rPr lang="en-US" smtClean="0"/>
              <a:t>9/6/2019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4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6896B8-909A-47FF-A1FC-2E1C3F22C5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270074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  <p:sldLayoutId id="2147483804" r:id="rId12"/>
    <p:sldLayoutId id="2147483805" r:id="rId13"/>
    <p:sldLayoutId id="2147483806" r:id="rId14"/>
    <p:sldLayoutId id="2147483807" r:id="rId15"/>
    <p:sldLayoutId id="2147483808" r:id="rId16"/>
    <p:sldLayoutId id="214748380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www.fcc.gov/general/disability-advisory-committee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cc.gov/disability" TargetMode="External"/><Relationship Id="rId2" Type="http://schemas.openxmlformats.org/officeDocument/2006/relationships/hyperlink" Target="mailto:AccessInfo@fcc.gov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hyperlink" Target="http://www.fcc.gov/complaint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97874" y="595857"/>
            <a:ext cx="10439609" cy="1641490"/>
          </a:xfrm>
        </p:spPr>
        <p:txBody>
          <a:bodyPr>
            <a:noAutofit/>
          </a:bodyPr>
          <a:lstStyle/>
          <a:p>
            <a:r>
              <a:rPr lang="en-US" sz="4400" b="1" dirty="0">
                <a:effectLst/>
              </a:rPr>
              <a:t>FCC Accessibility Programs</a:t>
            </a:r>
            <a:br>
              <a:rPr lang="en-US" sz="4400" b="1" dirty="0">
                <a:effectLst/>
              </a:rPr>
            </a:br>
            <a:r>
              <a:rPr lang="en-US" sz="4400" b="1" dirty="0">
                <a:effectLst/>
              </a:rPr>
              <a:t>and Services</a:t>
            </a:r>
            <a:endParaRPr lang="en-US" sz="4400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11337" y="3040912"/>
            <a:ext cx="7226146" cy="3636335"/>
          </a:xfrm>
        </p:spPr>
        <p:txBody>
          <a:bodyPr>
            <a:normAutofit fontScale="85000" lnSpcReduction="20000"/>
          </a:bodyPr>
          <a:lstStyle/>
          <a:p>
            <a:r>
              <a:rPr lang="en-US" b="1" u="sng" dirty="0"/>
              <a:t>Alliance of Automobile Manufacturers</a:t>
            </a:r>
          </a:p>
          <a:p>
            <a:pPr>
              <a:spcBef>
                <a:spcPts val="0"/>
              </a:spcBef>
            </a:pPr>
            <a:r>
              <a:rPr lang="en-US" dirty="0"/>
              <a:t>AVs and Increased Accessibility </a:t>
            </a:r>
          </a:p>
          <a:p>
            <a:pPr>
              <a:spcBef>
                <a:spcPts val="0"/>
              </a:spcBef>
            </a:pPr>
            <a:r>
              <a:rPr lang="en-US" dirty="0"/>
              <a:t>Workshop Series</a:t>
            </a:r>
          </a:p>
          <a:p>
            <a:r>
              <a:rPr lang="en-US" sz="2400" i="1" dirty="0"/>
              <a:t>Broader Impacts of Assistive Transportation Technologies</a:t>
            </a:r>
          </a:p>
          <a:p>
            <a:endParaRPr lang="en-US" sz="2000" dirty="0"/>
          </a:p>
          <a:p>
            <a:r>
              <a:rPr lang="en-US" sz="2000" dirty="0"/>
              <a:t>Presenter:</a:t>
            </a:r>
          </a:p>
          <a:p>
            <a:endParaRPr lang="en-US" sz="20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b="1" dirty="0"/>
              <a:t>Will Schell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/>
              <a:t>Disability Rights Office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/>
              <a:t>Consumer and Governmental Affairs Bureau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dirty="0"/>
              <a:t>Federal Communications Commission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sz="2000" dirty="0"/>
          </a:p>
        </p:txBody>
      </p:sp>
      <p:pic>
        <p:nvPicPr>
          <p:cNvPr id="5" name="Picture 4" descr="FCC Seal showing an eagle flying over a telephone, telegraph, and radio broadcast towers. Various lines are strung between the towers and lighting bolts are jumping beneath the eagle and the lines. " title="FCC Seal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253" y="2007131"/>
            <a:ext cx="3366058" cy="3366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37587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31" y="365125"/>
            <a:ext cx="12087069" cy="1325563"/>
          </a:xfrm>
        </p:spPr>
        <p:txBody>
          <a:bodyPr>
            <a:normAutofit fontScale="90000"/>
          </a:bodyPr>
          <a:lstStyle/>
          <a:p>
            <a:r>
              <a:rPr lang="en-US" sz="4600" dirty="0"/>
              <a:t>CVAA: Advanced Communications Services (ACS)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1353800" cy="4575175"/>
          </a:xfrm>
        </p:spPr>
        <p:txBody>
          <a:bodyPr>
            <a:normAutofit/>
          </a:bodyPr>
          <a:lstStyle/>
          <a:p>
            <a:r>
              <a:rPr lang="en-US" altLang="en-US" dirty="0">
                <a:solidFill>
                  <a:schemeClr val="tx1"/>
                </a:solidFill>
                <a:ea typeface="ＭＳ Ｐゴシック" panose="020B0600070205080204" pitchFamily="34" charset="-128"/>
              </a:rPr>
              <a:t>ACS: Internet-based communications </a:t>
            </a:r>
          </a:p>
          <a:p>
            <a:pPr lvl="1"/>
            <a:r>
              <a:rPr lang="en-US" altLang="en-US" dirty="0">
                <a:solidFill>
                  <a:schemeClr val="tx1"/>
                </a:solidFill>
                <a:ea typeface="ＭＳ Ｐゴシック" panose="020B0600070205080204" pitchFamily="34" charset="-128"/>
              </a:rPr>
              <a:t>like SMS, email, instant messaging</a:t>
            </a:r>
          </a:p>
          <a:p>
            <a:r>
              <a:rPr lang="en-US" altLang="en-US" dirty="0">
                <a:solidFill>
                  <a:schemeClr val="tx1"/>
                </a:solidFill>
                <a:ea typeface="ＭＳ Ｐゴシック" panose="020B0600070205080204" pitchFamily="34" charset="-128"/>
              </a:rPr>
              <a:t>Covers devices for communication </a:t>
            </a:r>
            <a:r>
              <a:rPr lang="en-US" altLang="en-US" u="sng" dirty="0">
                <a:solidFill>
                  <a:schemeClr val="tx1"/>
                </a:solidFill>
                <a:ea typeface="ＭＳ Ｐゴシック" panose="020B0600070205080204" pitchFamily="34" charset="-128"/>
              </a:rPr>
              <a:t>between people </a:t>
            </a:r>
          </a:p>
          <a:p>
            <a:pPr lvl="1"/>
            <a:r>
              <a:rPr lang="en-US" altLang="en-US" dirty="0">
                <a:solidFill>
                  <a:schemeClr val="tx1"/>
                </a:solidFill>
                <a:ea typeface="ＭＳ Ｐゴシック" panose="020B0600070205080204" pitchFamily="34" charset="-128"/>
              </a:rPr>
              <a:t>Computers, tablets, phones etc.</a:t>
            </a:r>
          </a:p>
          <a:p>
            <a:endParaRPr lang="en-US" dirty="0"/>
          </a:p>
        </p:txBody>
      </p:sp>
      <p:pic>
        <p:nvPicPr>
          <p:cNvPr id="4" name="Picture 3" descr="FCC Seal showing an eagle flying over a telephone, telegraph, and radio broadcast towers. Various lines are strung between the towers and lighting bolts are jumping beneath the eagle and the lines. 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82713" y="4647193"/>
            <a:ext cx="1273946" cy="1273946"/>
          </a:xfrm>
          <a:prstGeom prst="rect">
            <a:avLst/>
          </a:prstGeom>
        </p:spPr>
      </p:pic>
      <p:pic>
        <p:nvPicPr>
          <p:cNvPr id="1030" name="Picture 6" descr="Image  for email" title="Email Imag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2265" y="4113211"/>
            <a:ext cx="2122930" cy="2108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Image of instant message conversation" title="Instant message 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80339">
            <a:off x="6100840" y="4222129"/>
            <a:ext cx="2152650" cy="2124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56741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31" y="365125"/>
            <a:ext cx="12087069" cy="1325563"/>
          </a:xfrm>
        </p:spPr>
        <p:txBody>
          <a:bodyPr>
            <a:normAutofit fontScale="90000"/>
          </a:bodyPr>
          <a:lstStyle/>
          <a:p>
            <a:r>
              <a:rPr lang="en-US" sz="4600" dirty="0"/>
              <a:t>CVAA: Advanced Communications Services (ACS)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1353800" cy="4575175"/>
          </a:xfrm>
        </p:spPr>
        <p:txBody>
          <a:bodyPr>
            <a:normAutofit/>
          </a:bodyPr>
          <a:lstStyle/>
          <a:p>
            <a:r>
              <a:rPr lang="en-US" altLang="en-US" dirty="0">
                <a:solidFill>
                  <a:schemeClr val="tx1"/>
                </a:solidFill>
                <a:ea typeface="ＭＳ Ｐゴシック" panose="020B0600070205080204" pitchFamily="34" charset="-128"/>
              </a:rPr>
              <a:t>ACCESS: Must be accessible, compatible and usable</a:t>
            </a:r>
          </a:p>
          <a:p>
            <a:pPr lvl="1"/>
            <a:r>
              <a:rPr lang="en-US" altLang="en-US" dirty="0">
                <a:solidFill>
                  <a:srgbClr val="FFFF00"/>
                </a:solidFill>
                <a:ea typeface="ＭＳ Ｐゴシック" panose="020B0600070205080204" pitchFamily="34" charset="-128"/>
              </a:rPr>
              <a:t>unless not “achievable.”</a:t>
            </a:r>
          </a:p>
          <a:p>
            <a:r>
              <a:rPr lang="en-US" altLang="en-US" dirty="0">
                <a:solidFill>
                  <a:schemeClr val="tx1"/>
                </a:solidFill>
                <a:ea typeface="ＭＳ Ｐゴシック" panose="020B0600070205080204" pitchFamily="34" charset="-128"/>
              </a:rPr>
              <a:t>DESIGN: </a:t>
            </a:r>
          </a:p>
          <a:p>
            <a:pPr lvl="1"/>
            <a:r>
              <a:rPr lang="en-US" altLang="en-US" dirty="0">
                <a:solidFill>
                  <a:schemeClr val="tx1"/>
                </a:solidFill>
                <a:ea typeface="ＭＳ Ｐゴシック" panose="020B0600070205080204" pitchFamily="34" charset="-128"/>
              </a:rPr>
              <a:t>Consider access at design stages</a:t>
            </a:r>
          </a:p>
          <a:p>
            <a:pPr lvl="1"/>
            <a:r>
              <a:rPr lang="en-US" altLang="en-US" dirty="0">
                <a:solidFill>
                  <a:schemeClr val="tx1"/>
                </a:solidFill>
                <a:ea typeface="ＭＳ Ｐゴシック" panose="020B0600070205080204" pitchFamily="34" charset="-128"/>
              </a:rPr>
              <a:t>May build in access or use third party solutions (like apps) </a:t>
            </a:r>
          </a:p>
          <a:p>
            <a:r>
              <a:rPr lang="en-US" altLang="en-US" dirty="0">
                <a:solidFill>
                  <a:schemeClr val="tx1"/>
                </a:solidFill>
                <a:ea typeface="ＭＳ Ｐゴシック" panose="020B0600070205080204" pitchFamily="34" charset="-128"/>
              </a:rPr>
              <a:t>CONSULT with consumers</a:t>
            </a:r>
          </a:p>
          <a:p>
            <a:r>
              <a:rPr lang="en-US" altLang="en-US" dirty="0">
                <a:solidFill>
                  <a:schemeClr val="tx1"/>
                </a:solidFill>
                <a:ea typeface="ＭＳ Ｐゴシック" panose="020B0600070205080204" pitchFamily="34" charset="-128"/>
              </a:rPr>
              <a:t>PRODUCTS: May offer products </a:t>
            </a:r>
          </a:p>
          <a:p>
            <a:pPr lvl="1"/>
            <a:r>
              <a:rPr lang="en-US" altLang="en-US" dirty="0">
                <a:solidFill>
                  <a:schemeClr val="tx1"/>
                </a:solidFill>
                <a:ea typeface="ＭＳ Ｐゴシック" panose="020B0600070205080204" pitchFamily="34" charset="-128"/>
              </a:rPr>
              <a:t>with varied functions, features, and prices</a:t>
            </a:r>
          </a:p>
          <a:p>
            <a:pPr lvl="1"/>
            <a:r>
              <a:rPr lang="en-US" altLang="en-US" dirty="0">
                <a:solidFill>
                  <a:schemeClr val="tx1"/>
                </a:solidFill>
                <a:ea typeface="ＭＳ Ｐゴシック" panose="020B0600070205080204" pitchFamily="34" charset="-128"/>
              </a:rPr>
              <a:t>accessible to consumers with varying types of disabilities </a:t>
            </a:r>
          </a:p>
          <a:p>
            <a:r>
              <a:rPr lang="en-US" altLang="en-US" dirty="0">
                <a:solidFill>
                  <a:schemeClr val="tx1"/>
                </a:solidFill>
                <a:ea typeface="ＭＳ Ｐゴシック" panose="020B0600070205080204" pitchFamily="34" charset="-128"/>
              </a:rPr>
              <a:t>RECORDKEEPING: Required by industry</a:t>
            </a:r>
          </a:p>
          <a:p>
            <a:endParaRPr lang="en-US" dirty="0"/>
          </a:p>
        </p:txBody>
      </p:sp>
      <p:pic>
        <p:nvPicPr>
          <p:cNvPr id="4" name="Picture 3" descr="FCC Seal showing an eagle flying over a telephone, telegraph, and radio broadcast towers. Various lines are strung between the towers and lighting bolts are jumping beneath the eagle and the lines. 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12694" y="5261789"/>
            <a:ext cx="1273946" cy="1273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83722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Video Devices (CVAA requirements)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>
          <a:xfrm>
            <a:off x="483027" y="1478037"/>
            <a:ext cx="11507746" cy="4944028"/>
          </a:xfrm>
        </p:spPr>
        <p:txBody>
          <a:bodyPr>
            <a:normAutofit fontScale="92500"/>
          </a:bodyPr>
          <a:lstStyle/>
          <a:p>
            <a:endParaRPr lang="en-US" altLang="en-US" u="sng" dirty="0"/>
          </a:p>
          <a:p>
            <a:r>
              <a:rPr lang="en-US" altLang="en-US" sz="3600" u="sng" dirty="0"/>
              <a:t>Video devices of all sizes</a:t>
            </a:r>
            <a:r>
              <a:rPr lang="en-US" altLang="en-US" sz="3600" dirty="0"/>
              <a:t> </a:t>
            </a:r>
          </a:p>
          <a:p>
            <a:pPr lvl="1"/>
            <a:r>
              <a:rPr lang="en-US" altLang="en-US" sz="3200" dirty="0"/>
              <a:t>must provide captioning, video description, and emergency access, if achievable</a:t>
            </a:r>
          </a:p>
          <a:p>
            <a:endParaRPr lang="en-US" altLang="en-US" sz="3600" u="sng" dirty="0"/>
          </a:p>
          <a:p>
            <a:r>
              <a:rPr lang="en-US" altLang="en-US" sz="3600" u="sng" dirty="0"/>
              <a:t>Easy access</a:t>
            </a:r>
            <a:r>
              <a:rPr lang="en-US" altLang="en-US" sz="3600" dirty="0"/>
              <a:t> to closed captioning and video description </a:t>
            </a:r>
          </a:p>
          <a:p>
            <a:pPr lvl="1"/>
            <a:r>
              <a:rPr lang="en-US" altLang="en-US" sz="3200" dirty="0"/>
              <a:t>Such as through a button, key or icon</a:t>
            </a:r>
          </a:p>
          <a:p>
            <a:endParaRPr lang="en-US" altLang="en-US" sz="3600" dirty="0"/>
          </a:p>
          <a:p>
            <a:endParaRPr lang="en-US" altLang="en-US" sz="3600" dirty="0"/>
          </a:p>
        </p:txBody>
      </p:sp>
      <p:pic>
        <p:nvPicPr>
          <p:cNvPr id="6" name="Picture 5" descr="FCC Seal showing an eagle flying over a telephone, telegraph, and radio broadcast towers. Various lines are strung between the towers and lighting bolts are jumping beneath the eagle and the lines. 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6827" y="5442011"/>
            <a:ext cx="1273946" cy="1273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8985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919119" y="296179"/>
            <a:ext cx="10353761" cy="1326321"/>
          </a:xfrm>
        </p:spPr>
        <p:txBody>
          <a:bodyPr/>
          <a:lstStyle/>
          <a:p>
            <a:r>
              <a:rPr lang="en-US" altLang="en-US" dirty="0"/>
              <a:t>Video Devices (CVAA requirements)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>
          <a:xfrm>
            <a:off x="483027" y="1771929"/>
            <a:ext cx="11507746" cy="4944028"/>
          </a:xfrm>
        </p:spPr>
        <p:txBody>
          <a:bodyPr>
            <a:normAutofit fontScale="92500" lnSpcReduction="20000"/>
          </a:bodyPr>
          <a:lstStyle/>
          <a:p>
            <a:r>
              <a:rPr lang="en-US" altLang="en-US" sz="3600" u="sng" dirty="0"/>
              <a:t>User interfaces </a:t>
            </a:r>
            <a:r>
              <a:rPr lang="en-US" altLang="en-US" sz="3600" dirty="0"/>
              <a:t>must be accessible if achievable</a:t>
            </a:r>
          </a:p>
          <a:p>
            <a:pPr lvl="1"/>
            <a:r>
              <a:rPr lang="en-US" altLang="en-US" sz="3200" dirty="0"/>
              <a:t>for people who are blind or visually impaired </a:t>
            </a:r>
          </a:p>
          <a:p>
            <a:pPr lvl="1"/>
            <a:r>
              <a:rPr lang="en-US" altLang="en-US" sz="3200" dirty="0"/>
              <a:t>access to on-screen text menus and programming guides </a:t>
            </a:r>
          </a:p>
          <a:p>
            <a:pPr lvl="1"/>
            <a:endParaRPr lang="en-US" altLang="en-US" sz="3200" dirty="0"/>
          </a:p>
          <a:p>
            <a:r>
              <a:rPr lang="en-US" altLang="en-US" sz="3600" u="sng" dirty="0"/>
              <a:t>Compliance</a:t>
            </a:r>
            <a:r>
              <a:rPr lang="en-US" altLang="en-US" sz="3600" dirty="0"/>
              <a:t> </a:t>
            </a:r>
          </a:p>
          <a:p>
            <a:pPr lvl="1"/>
            <a:r>
              <a:rPr lang="en-US" altLang="en-US" sz="3200" dirty="0"/>
              <a:t>may be through software, peripheral device, or other solution</a:t>
            </a:r>
          </a:p>
          <a:p>
            <a:pPr lvl="1"/>
            <a:r>
              <a:rPr lang="en-US" altLang="en-US" sz="3200" dirty="0"/>
              <a:t>must be provided free to requester within a                 reasonable time</a:t>
            </a:r>
          </a:p>
          <a:p>
            <a:endParaRPr lang="en-US" altLang="en-US" sz="3600" dirty="0"/>
          </a:p>
          <a:p>
            <a:endParaRPr lang="en-US" altLang="en-US" dirty="0"/>
          </a:p>
        </p:txBody>
      </p:sp>
      <p:pic>
        <p:nvPicPr>
          <p:cNvPr id="6" name="Picture 5" descr="FCC Seal showing an eagle flying over a telephone, telegraph, and radio broadcast towers. Various lines are strung between the towers and lighting bolts are jumping beneath the eagle and the lines. 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99112" y="5189463"/>
            <a:ext cx="1273946" cy="1273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644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 Mechanism that is Reasonably Comparable to a Button, Key, or Icon?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Digital Apparatus:</a:t>
            </a:r>
          </a:p>
          <a:p>
            <a:pPr lvl="1"/>
            <a:r>
              <a:rPr lang="en-US" sz="2800" dirty="0"/>
              <a:t>Closed Captions</a:t>
            </a:r>
          </a:p>
          <a:p>
            <a:pPr lvl="1"/>
            <a:r>
              <a:rPr lang="en-US" sz="2800" dirty="0"/>
              <a:t>Video Description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Navigation Device:</a:t>
            </a:r>
          </a:p>
          <a:p>
            <a:pPr lvl="1"/>
            <a:r>
              <a:rPr lang="en-US" sz="2800" dirty="0"/>
              <a:t>Closed Captions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78991" y="4405224"/>
            <a:ext cx="555837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u="sng" spc="-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rPr>
              <a:t>Commission will consider the simplicity and ease of use of the mechanism.</a:t>
            </a:r>
          </a:p>
          <a:p>
            <a:endParaRPr lang="en-US" dirty="0"/>
          </a:p>
        </p:txBody>
      </p:sp>
      <p:grpSp>
        <p:nvGrpSpPr>
          <p:cNvPr id="12" name="Group 11" descr="&#10;Image of a button that would turn on closed captions but there is a cover and a padlock preventing anyone from pressing the button. &#10;" title="Locked Button"/>
          <p:cNvGrpSpPr/>
          <p:nvPr/>
        </p:nvGrpSpPr>
        <p:grpSpPr>
          <a:xfrm>
            <a:off x="6486242" y="4091211"/>
            <a:ext cx="2840637" cy="2083166"/>
            <a:chOff x="8534400" y="3589277"/>
            <a:chExt cx="3143250" cy="2502958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19" t="13851" r="1356" b="13514"/>
            <a:stretch/>
          </p:blipFill>
          <p:spPr>
            <a:xfrm>
              <a:off x="8534400" y="3589277"/>
              <a:ext cx="3143250" cy="2502958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76138" y="5438331"/>
              <a:ext cx="701287" cy="527019"/>
            </a:xfrm>
            <a:prstGeom prst="rect">
              <a:avLst/>
            </a:prstGeom>
          </p:spPr>
        </p:pic>
      </p:grpSp>
      <p:pic>
        <p:nvPicPr>
          <p:cNvPr id="13" name="Picture 12" descr="FCC Seal showing an eagle flying over a telephone, telegraph, and radio broadcast towers. Various lines are strung between the towers and lighting bolts are jumping beneath the eagle and the lines. 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50066" y="5697886"/>
            <a:ext cx="945472" cy="945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15860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9118" y="72467"/>
            <a:ext cx="10353761" cy="1326321"/>
          </a:xfrm>
        </p:spPr>
        <p:txBody>
          <a:bodyPr/>
          <a:lstStyle/>
          <a:p>
            <a:r>
              <a:rPr lang="en-US" dirty="0"/>
              <a:t>Disability Advisory Committee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791" y="1172584"/>
            <a:ext cx="11382418" cy="3147901"/>
          </a:xfrm>
        </p:spPr>
        <p:txBody>
          <a:bodyPr>
            <a:normAutofit/>
          </a:bodyPr>
          <a:lstStyle/>
          <a:p>
            <a:r>
              <a:rPr lang="en-US" dirty="0"/>
              <a:t>Advice and recommendations to FCC on wide array of disability issues </a:t>
            </a:r>
          </a:p>
          <a:p>
            <a:r>
              <a:rPr lang="en-US" dirty="0"/>
              <a:t>Subcommittees: Emergency Communications, Relay and Equipment Distribution Programs, Video Programming,  Technology Transitions.  </a:t>
            </a:r>
          </a:p>
          <a:p>
            <a:r>
              <a:rPr lang="en-US" dirty="0"/>
              <a:t>20 recommendations in its first term, including real-time text, HD voice, captioning, video description, RTT, accessible wireless emergency alerts, TRS, phone amplification.</a:t>
            </a:r>
          </a:p>
          <a:p>
            <a:r>
              <a:rPr lang="en-US" dirty="0"/>
              <a:t>Webpage:  </a:t>
            </a:r>
            <a:r>
              <a:rPr lang="en-US" dirty="0">
                <a:hlinkClick r:id="rId2"/>
              </a:rPr>
              <a:t>https://www.fcc.gov/general/disability-advisory-committee</a:t>
            </a:r>
            <a:r>
              <a:rPr lang="en-US" dirty="0"/>
              <a:t>.  </a:t>
            </a:r>
          </a:p>
        </p:txBody>
      </p:sp>
      <p:pic>
        <p:nvPicPr>
          <p:cNvPr id="4" name="Picture 3" descr="FCC Seal showing an eagle flying over a telephone, telegraph, and radio broadcast towers. Various lines are strung between the towers and lighting bolts are jumping beneath the eagle and the lines. 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16523" y="5708342"/>
            <a:ext cx="848667" cy="848667"/>
          </a:xfrm>
          <a:prstGeom prst="rect">
            <a:avLst/>
          </a:prstGeom>
        </p:spPr>
      </p:pic>
      <p:pic>
        <p:nvPicPr>
          <p:cNvPr id="2050" name="Picture 2" descr="https://www.fcc.gov/sites/default/files/dac-group-photo-04102019.jpg">
            <a:extLst>
              <a:ext uri="{FF2B5EF4-FFF2-40B4-BE49-F238E27FC236}">
                <a16:creationId xmlns:a16="http://schemas.microsoft.com/office/drawing/2014/main" id="{3113CD6E-6BFF-4238-B04B-A2EB8F67A0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973" y="4320485"/>
            <a:ext cx="7810052" cy="2465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64481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9119" y="300991"/>
            <a:ext cx="10353761" cy="1326321"/>
          </a:xfrm>
        </p:spPr>
        <p:txBody>
          <a:bodyPr/>
          <a:lstStyle/>
          <a:p>
            <a:r>
              <a:rPr lang="en-US" b="1" dirty="0"/>
              <a:t>Resources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405" y="1594884"/>
            <a:ext cx="10960395" cy="5071729"/>
          </a:xfrm>
        </p:spPr>
        <p:txBody>
          <a:bodyPr>
            <a:normAutofit/>
          </a:bodyPr>
          <a:lstStyle/>
          <a:p>
            <a:r>
              <a:rPr lang="en-US" b="1" dirty="0"/>
              <a:t>Subscribe to </a:t>
            </a:r>
            <a:r>
              <a:rPr lang="en-US" b="1" dirty="0">
                <a:hlinkClick r:id="rId2"/>
              </a:rPr>
              <a:t>AccessInfo@fcc.gov</a:t>
            </a:r>
            <a:r>
              <a:rPr lang="en-US" b="1" dirty="0"/>
              <a:t>. </a:t>
            </a:r>
          </a:p>
          <a:p>
            <a:r>
              <a:rPr lang="en-US" b="1" dirty="0"/>
              <a:t>Visit FCC Disability Rights Office webpage:  </a:t>
            </a:r>
            <a:r>
              <a:rPr lang="en-US" b="1" dirty="0">
                <a:hlinkClick r:id="rId3"/>
              </a:rPr>
              <a:t>www.fcc.gov/disability</a:t>
            </a:r>
            <a:r>
              <a:rPr lang="en-US" b="1" dirty="0"/>
              <a:t>.</a:t>
            </a:r>
          </a:p>
          <a:p>
            <a:pPr lvl="1"/>
            <a:r>
              <a:rPr lang="en-US" b="1" dirty="0"/>
              <a:t>Numerous consumer guides about specific topics available.  </a:t>
            </a:r>
          </a:p>
          <a:p>
            <a:r>
              <a:rPr lang="en-US" b="1" dirty="0"/>
              <a:t>Contact FCC DRO at:</a:t>
            </a:r>
          </a:p>
          <a:p>
            <a:pPr marL="0" indent="0">
              <a:buNone/>
            </a:pPr>
            <a:r>
              <a:rPr lang="en-US" b="1" dirty="0"/>
              <a:t>	DRO@fcc.gov  (e-mail)</a:t>
            </a:r>
          </a:p>
          <a:p>
            <a:pPr marL="0" indent="0">
              <a:buNone/>
            </a:pPr>
            <a:r>
              <a:rPr lang="en-US" b="1" dirty="0"/>
              <a:t>	844-432-2275 (videophone)</a:t>
            </a:r>
          </a:p>
          <a:p>
            <a:pPr marL="0" indent="0">
              <a:buNone/>
            </a:pPr>
            <a:r>
              <a:rPr lang="en-US" b="1" dirty="0"/>
              <a:t>	202-418-2517 (voice) </a:t>
            </a:r>
          </a:p>
          <a:p>
            <a:pPr marL="0" indent="0">
              <a:buNone/>
            </a:pPr>
            <a:r>
              <a:rPr lang="en-US" b="1" dirty="0"/>
              <a:t>	888-835-5322 (TTY)</a:t>
            </a:r>
          </a:p>
          <a:p>
            <a:r>
              <a:rPr lang="en-US" b="1" dirty="0"/>
              <a:t>Online Complaint Form:  </a:t>
            </a:r>
            <a:r>
              <a:rPr lang="en-US" b="1" dirty="0">
                <a:hlinkClick r:id="rId4"/>
              </a:rPr>
              <a:t>www.fcc.gov/complaints</a:t>
            </a:r>
            <a:r>
              <a:rPr lang="en-US" b="1" dirty="0"/>
              <a:t>.</a:t>
            </a:r>
          </a:p>
        </p:txBody>
      </p:sp>
      <p:pic>
        <p:nvPicPr>
          <p:cNvPr id="4" name="Picture 3" descr="FCC Seal showing an eagle flying over a telephone, telegraph, and radio broadcast towers. Various lines are strung between the towers and lighting bolts are jumping beneath the eagle and the lines. 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95063" y="3186882"/>
            <a:ext cx="3370127" cy="3370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020792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6D8C60"/>
      </a:dk2>
      <a:lt2>
        <a:srgbClr val="B1D7A1"/>
      </a:lt2>
      <a:accent1>
        <a:srgbClr val="81B992"/>
      </a:accent1>
      <a:accent2>
        <a:srgbClr val="9ABC65"/>
      </a:accent2>
      <a:accent3>
        <a:srgbClr val="BDB564"/>
      </a:accent3>
      <a:accent4>
        <a:srgbClr val="BD8964"/>
      </a:accent4>
      <a:accent5>
        <a:srgbClr val="BD6466"/>
      </a:accent5>
      <a:accent6>
        <a:srgbClr val="64A4BD"/>
      </a:accent6>
      <a:hlink>
        <a:srgbClr val="8CCC71"/>
      </a:hlink>
      <a:folHlink>
        <a:srgbClr val="A4C795"/>
      </a:folHlink>
    </a:clrScheme>
    <a:fontScheme name="Damask">
      <a:majorFont>
        <a:latin typeface="Bookman Old Style" panose="02050604050505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mask" id="{F9A299A0-33D0-4E0F-9F3F-7163E3744208}" vid="{4539428D-6454-4FE6-B992-2D59F0AC2F8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494</Words>
  <Application>Microsoft Office PowerPoint</Application>
  <PresentationFormat>Widescreen</PresentationFormat>
  <Paragraphs>73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Bookman Old Style</vt:lpstr>
      <vt:lpstr>Calibri</vt:lpstr>
      <vt:lpstr>Rockwell</vt:lpstr>
      <vt:lpstr>Damask</vt:lpstr>
      <vt:lpstr>FCC Accessibility Programs and Services</vt:lpstr>
      <vt:lpstr>CVAA: Advanced Communications Services (ACS)</vt:lpstr>
      <vt:lpstr>CVAA: Advanced Communications Services (ACS)</vt:lpstr>
      <vt:lpstr>Video Devices (CVAA requirements)</vt:lpstr>
      <vt:lpstr>Video Devices (CVAA requirements)</vt:lpstr>
      <vt:lpstr>A Mechanism that is Reasonably Comparable to a Button, Key, or Icon?</vt:lpstr>
      <vt:lpstr>Disability Advisory Committee</vt:lpstr>
      <vt:lpstr>Resources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FCC Accessibility Programs and Services</dc:title>
  <dc:creator>Will Schell</dc:creator>
  <cp:lastModifiedBy>Will Schell</cp:lastModifiedBy>
  <cp:revision>6</cp:revision>
  <dcterms:created xsi:type="dcterms:W3CDTF">2019-09-06T17:25:27Z</dcterms:created>
  <dcterms:modified xsi:type="dcterms:W3CDTF">2019-09-06T21:00:24Z</dcterms:modified>
</cp:coreProperties>
</file>